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85" r:id="rId4"/>
    <p:sldId id="261" r:id="rId5"/>
    <p:sldId id="286" r:id="rId6"/>
    <p:sldId id="260" r:id="rId7"/>
    <p:sldId id="263" r:id="rId8"/>
    <p:sldId id="287" r:id="rId9"/>
    <p:sldId id="279" r:id="rId10"/>
    <p:sldId id="280" r:id="rId11"/>
    <p:sldId id="268" r:id="rId12"/>
    <p:sldId id="267" r:id="rId13"/>
    <p:sldId id="257" r:id="rId14"/>
    <p:sldId id="273" r:id="rId15"/>
    <p:sldId id="274" r:id="rId16"/>
    <p:sldId id="275" r:id="rId17"/>
    <p:sldId id="265" r:id="rId18"/>
    <p:sldId id="269" r:id="rId19"/>
    <p:sldId id="272" r:id="rId20"/>
    <p:sldId id="281" r:id="rId21"/>
    <p:sldId id="277" r:id="rId22"/>
    <p:sldId id="258" r:id="rId23"/>
    <p:sldId id="266" r:id="rId24"/>
    <p:sldId id="283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3" autoAdjust="0"/>
    <p:restoredTop sz="94660"/>
  </p:normalViewPr>
  <p:slideViewPr>
    <p:cSldViewPr>
      <p:cViewPr varScale="1">
        <p:scale>
          <a:sx n="104" d="100"/>
          <a:sy n="104" d="100"/>
        </p:scale>
        <p:origin x="187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88E96-FA13-4082-B342-EA8010B4196D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A03D-DC58-4DA3-8948-E5222B3CFC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88E96-FA13-4082-B342-EA8010B4196D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A03D-DC58-4DA3-8948-E5222B3CFC4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88E96-FA13-4082-B342-EA8010B4196D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A03D-DC58-4DA3-8948-E5222B3CFC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88E96-FA13-4082-B342-EA8010B4196D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A03D-DC58-4DA3-8948-E5222B3CFC4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88E96-FA13-4082-B342-EA8010B4196D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A03D-DC58-4DA3-8948-E5222B3CFC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88E96-FA13-4082-B342-EA8010B4196D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A03D-DC58-4DA3-8948-E5222B3CFC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88E96-FA13-4082-B342-EA8010B4196D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A03D-DC58-4DA3-8948-E5222B3CFC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88E96-FA13-4082-B342-EA8010B4196D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A03D-DC58-4DA3-8948-E5222B3CFC46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88E96-FA13-4082-B342-EA8010B4196D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A03D-DC58-4DA3-8948-E5222B3CFC4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88E96-FA13-4082-B342-EA8010B4196D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A03D-DC58-4DA3-8948-E5222B3CFC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88E96-FA13-4082-B342-EA8010B4196D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A03D-DC58-4DA3-8948-E5222B3CFC46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</p:spPr>
        <p:txBody>
          <a:bodyPr/>
          <a:lstStyle/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1"/>
            <a:ext cx="8229600" cy="452543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4B2E4F-D01F-4692-9076-6473E9413CC2}" type="datetime1">
              <a:rPr lang="ru-RU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515B3E-4F2C-47A8-9E75-CC2677778CE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77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5A88E96-FA13-4082-B342-EA8010B4196D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52FA03D-DC58-4DA3-8948-E5222B3CFC4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ience-education.ru/ru/article/view?id=29415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sites.google.com/site/sajtmetodobedinenia/formiruusee-ocenivanie-v-nacalnoj-skole" TargetMode="External"/><Relationship Id="rId3" Type="http://schemas.openxmlformats.org/officeDocument/2006/relationships/hyperlink" Target="https://cyberleninka.ru/article/n/tehnologiya-formiruyuschego-otsenivaniya-opyt-realizatsii-v-nachalnoy-shkole" TargetMode="External"/><Relationship Id="rId7" Type="http://schemas.openxmlformats.org/officeDocument/2006/relationships/hyperlink" Target="https://sites.google.com/site/uzadacha/m-4-kriterii-ocenivania-dla-ucebnyh-zadac" TargetMode="External"/><Relationship Id="rId2" Type="http://schemas.openxmlformats.org/officeDocument/2006/relationships/hyperlink" Target="https://cyberleninka.ru/article/n/formiruyuschee-otsenivanie-obrazovatelnyh-rezultatov-uchaschihsya-v-sovremennoy-shkol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rok.1sept.ru/%D1%81%D1%82%D0%B0%D1%82%D1%8C%D0%B8/668383/" TargetMode="External"/><Relationship Id="rId11" Type="http://schemas.openxmlformats.org/officeDocument/2006/relationships/hyperlink" Target="https://sites.google.com/site/interaktivps/m-4-formiruusee-ocenivanie" TargetMode="External"/><Relationship Id="rId5" Type="http://schemas.openxmlformats.org/officeDocument/2006/relationships/hyperlink" Target="http://www.myshared.ru/slide/557472/" TargetMode="External"/><Relationship Id="rId10" Type="http://schemas.openxmlformats.org/officeDocument/2006/relationships/hyperlink" Target="http://www.school2100.ru/upload/iblock/7d9/7d9249061fb337b74ff9bda454428feb.pdf" TargetMode="External"/><Relationship Id="rId4" Type="http://schemas.openxmlformats.org/officeDocument/2006/relationships/hyperlink" Target="https://cyberleninka.ru/article/n/formiruyuschee-i-summativnoe-otsenivanie-kak-psihologo-pedagogicheskoe-uslovie-diagnostiki-sformirovannosti-lichnostnyh-rezultatov" TargetMode="External"/><Relationship Id="rId9" Type="http://schemas.openxmlformats.org/officeDocument/2006/relationships/hyperlink" Target="http://app.direktoria.org/konferencia/pub/8642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в работе с учениками младших классов стратегий и приёмов формирующего оценивания как результат педагогической рефлексии учителя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949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46040" y="1700808"/>
            <a:ext cx="6228184" cy="3667578"/>
          </a:xfrm>
        </p:spPr>
        <p:txBody>
          <a:bodyPr/>
          <a:lstStyle/>
          <a:p>
            <a:pPr marL="0" lvl="0" indent="0" algn="r">
              <a:lnSpc>
                <a:spcPct val="80000"/>
              </a:lnSpc>
              <a:buClr>
                <a:prstClr val="black">
                  <a:shade val="95000"/>
                </a:prstClr>
              </a:buClr>
              <a:buSzPct val="100000"/>
              <a:buNone/>
              <a:defRPr/>
            </a:pP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«Глубочайшим свойством человеческой природы является страстное стремление людей быть оцененными по достоинству» </a:t>
            </a:r>
          </a:p>
          <a:p>
            <a:endParaRPr lang="ru-RU" dirty="0"/>
          </a:p>
        </p:txBody>
      </p:sp>
      <p:pic>
        <p:nvPicPr>
          <p:cNvPr id="2050" name="Picture 2" descr="Уильям Джеймс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1844"/>
            <a:ext cx="2520280" cy="37062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716016" y="4437112"/>
            <a:ext cx="5040560" cy="1296144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Уильям Джеймс</a:t>
            </a:r>
            <a:b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96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Современная модель образования, ориентированная на решение задач инновационного развития экономики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11638" y="1052513"/>
            <a:ext cx="4608512" cy="6477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altLang="ru-RU" b="1">
                <a:solidFill>
                  <a:schemeClr val="tx2"/>
                </a:solidFill>
              </a:rPr>
              <a:t>    </a:t>
            </a:r>
            <a:endParaRPr lang="ru-RU" altLang="ru-RU" sz="1800"/>
          </a:p>
        </p:txBody>
      </p:sp>
      <p:sp>
        <p:nvSpPr>
          <p:cNvPr id="13316" name="Text Box 7"/>
          <p:cNvSpPr txBox="1">
            <a:spLocks noChangeArrowheads="1"/>
          </p:cNvSpPr>
          <p:nvPr/>
        </p:nvSpPr>
        <p:spPr bwMode="auto">
          <a:xfrm>
            <a:off x="4356100" y="2133600"/>
            <a:ext cx="4032250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None/>
            </a:pPr>
            <a:endParaRPr lang="ru-RU" altLang="ru-RU" sz="3200" b="1"/>
          </a:p>
          <a:p>
            <a:endParaRPr lang="ru-RU" altLang="ru-RU"/>
          </a:p>
        </p:txBody>
      </p:sp>
      <p:sp>
        <p:nvSpPr>
          <p:cNvPr id="13317" name="AutoShape 11"/>
          <p:cNvSpPr>
            <a:spLocks noChangeArrowheads="1"/>
          </p:cNvSpPr>
          <p:nvPr/>
        </p:nvSpPr>
        <p:spPr bwMode="auto">
          <a:xfrm>
            <a:off x="900113" y="2420938"/>
            <a:ext cx="3167062" cy="1295400"/>
          </a:xfrm>
          <a:prstGeom prst="homePlate">
            <a:avLst>
              <a:gd name="adj" fmla="val 611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13318" name="Rectangle 12"/>
          <p:cNvSpPr>
            <a:spLocks noChangeArrowheads="1"/>
          </p:cNvSpPr>
          <p:nvPr/>
        </p:nvSpPr>
        <p:spPr bwMode="auto">
          <a:xfrm>
            <a:off x="971550" y="2925763"/>
            <a:ext cx="27781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1800" b="1"/>
              <a:t>Качество образования</a:t>
            </a:r>
          </a:p>
        </p:txBody>
      </p:sp>
      <p:sp>
        <p:nvSpPr>
          <p:cNvPr id="13319" name="AutoShape 16"/>
          <p:cNvSpPr>
            <a:spLocks noChangeArrowheads="1"/>
          </p:cNvSpPr>
          <p:nvPr/>
        </p:nvSpPr>
        <p:spPr bwMode="auto">
          <a:xfrm>
            <a:off x="1619250" y="4797425"/>
            <a:ext cx="73025" cy="71438"/>
          </a:xfrm>
          <a:prstGeom prst="homePlate">
            <a:avLst>
              <a:gd name="adj" fmla="val 2555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13320" name="AutoShape 17"/>
          <p:cNvSpPr>
            <a:spLocks noChangeArrowheads="1"/>
          </p:cNvSpPr>
          <p:nvPr/>
        </p:nvSpPr>
        <p:spPr bwMode="auto">
          <a:xfrm>
            <a:off x="971550" y="4292600"/>
            <a:ext cx="3095625" cy="1152525"/>
          </a:xfrm>
          <a:prstGeom prst="homePlate">
            <a:avLst>
              <a:gd name="adj" fmla="val 6714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000" b="1"/>
              <a:t>Особенности</a:t>
            </a:r>
          </a:p>
        </p:txBody>
      </p:sp>
      <p:sp>
        <p:nvSpPr>
          <p:cNvPr id="13321" name="Rectangle 21"/>
          <p:cNvSpPr>
            <a:spLocks noChangeArrowheads="1"/>
          </p:cNvSpPr>
          <p:nvPr/>
        </p:nvSpPr>
        <p:spPr bwMode="auto">
          <a:xfrm>
            <a:off x="4284663" y="2205038"/>
            <a:ext cx="4464050" cy="158432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altLang="ru-RU" sz="1400" b="1"/>
              <a:t>Владение информационными технологиями, 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altLang="ru-RU" sz="1400" b="1"/>
              <a:t>умение заботиться о своем здоровье,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altLang="ru-RU" sz="1400" b="1"/>
              <a:t> вступать в коммуникацию, решать проблемы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altLang="ru-RU" sz="1400" b="1"/>
              <a:t> - новые составляющие современного 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altLang="ru-RU" sz="1400" b="1"/>
              <a:t>качества образования</a:t>
            </a:r>
            <a:endParaRPr lang="ru-RU" altLang="ru-RU" sz="1400"/>
          </a:p>
          <a:p>
            <a:pPr algn="ctr"/>
            <a:endParaRPr lang="ru-RU" altLang="ru-RU" sz="1400"/>
          </a:p>
        </p:txBody>
      </p:sp>
      <p:sp>
        <p:nvSpPr>
          <p:cNvPr id="13322" name="Rectangle 23"/>
          <p:cNvSpPr>
            <a:spLocks noChangeArrowheads="1"/>
          </p:cNvSpPr>
          <p:nvPr/>
        </p:nvSpPr>
        <p:spPr bwMode="auto">
          <a:xfrm>
            <a:off x="4356100" y="4149725"/>
            <a:ext cx="4392613" cy="17272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400" b="1"/>
              <a:t>Наиболее характерен переход </a:t>
            </a:r>
          </a:p>
          <a:p>
            <a:pPr algn="ctr"/>
            <a:r>
              <a:rPr lang="ru-RU" altLang="ru-RU" sz="1400" b="1"/>
              <a:t>от установки на запоминание </a:t>
            </a:r>
          </a:p>
          <a:p>
            <a:pPr algn="ctr"/>
            <a:r>
              <a:rPr lang="ru-RU" altLang="ru-RU" sz="1400" b="1"/>
              <a:t>большого количества информации </a:t>
            </a:r>
          </a:p>
          <a:p>
            <a:pPr algn="ctr"/>
            <a:r>
              <a:rPr lang="ru-RU" altLang="ru-RU" sz="1400" b="1"/>
              <a:t>к освоению новых видов деятельности </a:t>
            </a:r>
          </a:p>
          <a:p>
            <a:pPr algn="ctr"/>
            <a:r>
              <a:rPr lang="ru-RU" altLang="ru-RU" sz="1400" b="1"/>
              <a:t>проектных, творческих, </a:t>
            </a:r>
          </a:p>
          <a:p>
            <a:pPr algn="ctr"/>
            <a:r>
              <a:rPr lang="ru-RU" altLang="ru-RU" sz="1400" b="1"/>
              <a:t>исследовательских </a:t>
            </a:r>
          </a:p>
          <a:p>
            <a:pPr algn="ctr"/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98511322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27275"/>
            <a:ext cx="8229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altLang="ru-RU" b="1"/>
          </a:p>
          <a:p>
            <a:pPr eaLnBrk="1" hangingPunct="1"/>
            <a:endParaRPr lang="ru-RU" altLang="ru-RU" b="1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301625"/>
            <a:ext cx="7783512" cy="1143000"/>
          </a:xfrm>
        </p:spPr>
        <p:txBody>
          <a:bodyPr/>
          <a:lstStyle/>
          <a:p>
            <a:pPr algn="ctr" eaLnBrk="1" hangingPunct="1"/>
            <a:r>
              <a:rPr lang="ru-RU" altLang="ru-RU" sz="3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оценивания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773238"/>
            <a:ext cx="5184775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6300788" y="1844675"/>
            <a:ext cx="2592387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1600" b="1" i="1" dirty="0"/>
              <a:t>Оценивание — это процесс количественного или качественного сравнения оцениваемого объекта (учащегося) либо с идеальным объектом, либо с подобными себе объектами, либо со своим собственным состоянием некоторое время назад </a:t>
            </a:r>
          </a:p>
        </p:txBody>
      </p:sp>
    </p:spTree>
    <p:extLst>
      <p:ext uri="{BB962C8B-B14F-4D97-AF65-F5344CB8AC3E}">
        <p14:creationId xmlns:p14="http://schemas.microsoft.com/office/powerpoint/2010/main" val="54785803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систем оценивани</a:t>
            </a:r>
            <a:r>
              <a:rPr lang="ru-RU" altLang="ru-RU" sz="3800" b="1" dirty="0">
                <a:solidFill>
                  <a:schemeClr val="tx2"/>
                </a:solidFill>
              </a:rPr>
              <a:t>я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52450" indent="-552450" eaLnBrk="1" hangingPunct="1">
              <a:lnSpc>
                <a:spcPct val="80000"/>
              </a:lnSpc>
            </a:pPr>
            <a:endParaRPr lang="ru-RU" altLang="ru-RU" sz="1200" b="1"/>
          </a:p>
          <a:p>
            <a:pPr marL="552450" indent="-552450" eaLnBrk="1" hangingPunct="1">
              <a:lnSpc>
                <a:spcPct val="80000"/>
              </a:lnSpc>
            </a:pPr>
            <a:endParaRPr lang="ru-RU" altLang="ru-RU" sz="1200" b="1"/>
          </a:p>
          <a:p>
            <a:pPr marL="552450" indent="-552450" eaLnBrk="1" hangingPunct="1">
              <a:lnSpc>
                <a:spcPct val="80000"/>
              </a:lnSpc>
            </a:pPr>
            <a:endParaRPr lang="ru-RU" altLang="ru-RU" sz="1200" b="1"/>
          </a:p>
          <a:p>
            <a:pPr marL="552450" indent="-552450" eaLnBrk="1" hangingPunct="1">
              <a:lnSpc>
                <a:spcPct val="80000"/>
              </a:lnSpc>
            </a:pPr>
            <a:endParaRPr lang="ru-RU" altLang="ru-RU" sz="1200" b="1"/>
          </a:p>
          <a:p>
            <a:pPr marL="552450" indent="-552450" eaLnBrk="1" hangingPunct="1">
              <a:lnSpc>
                <a:spcPct val="80000"/>
              </a:lnSpc>
            </a:pPr>
            <a:endParaRPr lang="ru-RU" altLang="ru-RU" sz="1200" b="1"/>
          </a:p>
          <a:p>
            <a:pPr marL="552450" indent="-552450" eaLnBrk="1" hangingPunct="1">
              <a:lnSpc>
                <a:spcPct val="80000"/>
              </a:lnSpc>
            </a:pPr>
            <a:endParaRPr lang="ru-RU" altLang="ru-RU" sz="1200"/>
          </a:p>
        </p:txBody>
      </p:sp>
      <p:sp>
        <p:nvSpPr>
          <p:cNvPr id="7172" name="Oval 4"/>
          <p:cNvSpPr>
            <a:spLocks noChangeArrowheads="1"/>
          </p:cNvSpPr>
          <p:nvPr/>
        </p:nvSpPr>
        <p:spPr bwMode="auto">
          <a:xfrm>
            <a:off x="2987675" y="3213100"/>
            <a:ext cx="2376488" cy="1490663"/>
          </a:xfrm>
          <a:prstGeom prst="ellipse">
            <a:avLst/>
          </a:prstGeom>
          <a:gradFill rotWithShape="1">
            <a:gsLst>
              <a:gs pos="0">
                <a:srgbClr val="FF33CC"/>
              </a:gs>
              <a:gs pos="100000">
                <a:srgbClr val="FF6699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600" b="1"/>
              <a:t>Системы оценивания</a:t>
            </a:r>
          </a:p>
        </p:txBody>
      </p:sp>
      <p:sp>
        <p:nvSpPr>
          <p:cNvPr id="7173" name="Oval 7"/>
          <p:cNvSpPr>
            <a:spLocks noChangeArrowheads="1"/>
          </p:cNvSpPr>
          <p:nvPr/>
        </p:nvSpPr>
        <p:spPr bwMode="auto">
          <a:xfrm>
            <a:off x="4500563" y="1700213"/>
            <a:ext cx="1439862" cy="914400"/>
          </a:xfrm>
          <a:prstGeom prst="ellipse">
            <a:avLst/>
          </a:prstGeom>
          <a:gradFill rotWithShape="1">
            <a:gsLst>
              <a:gs pos="0">
                <a:srgbClr val="66FF99"/>
              </a:gs>
              <a:gs pos="100000">
                <a:schemeClr val="accent1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200" b="1"/>
              <a:t>Зачет  </a:t>
            </a:r>
            <a:r>
              <a:rPr lang="en-US" altLang="ru-RU" sz="1200" b="1"/>
              <a:t>/ </a:t>
            </a:r>
            <a:r>
              <a:rPr lang="ru-RU" altLang="ru-RU" sz="1200" b="1"/>
              <a:t>незачет</a:t>
            </a:r>
          </a:p>
        </p:txBody>
      </p:sp>
      <p:sp>
        <p:nvSpPr>
          <p:cNvPr id="7174" name="Oval 8"/>
          <p:cNvSpPr>
            <a:spLocks noChangeArrowheads="1"/>
          </p:cNvSpPr>
          <p:nvPr/>
        </p:nvSpPr>
        <p:spPr bwMode="auto">
          <a:xfrm>
            <a:off x="6156325" y="2205038"/>
            <a:ext cx="1655763" cy="914400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rgbClr val="FFCC00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342900" indent="-342900"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200" b="1"/>
              <a:t>Процентная система </a:t>
            </a:r>
          </a:p>
          <a:p>
            <a:pPr algn="ctr"/>
            <a:r>
              <a:rPr lang="ru-RU" altLang="ru-RU" sz="1200" b="1"/>
              <a:t>оценки знаний</a:t>
            </a:r>
          </a:p>
        </p:txBody>
      </p:sp>
      <p:sp>
        <p:nvSpPr>
          <p:cNvPr id="7175" name="Oval 9"/>
          <p:cNvSpPr>
            <a:spLocks noChangeArrowheads="1"/>
          </p:cNvSpPr>
          <p:nvPr/>
        </p:nvSpPr>
        <p:spPr bwMode="auto">
          <a:xfrm>
            <a:off x="6732588" y="3429000"/>
            <a:ext cx="2087562" cy="1008063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rgbClr val="FF9933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342900" indent="-342900"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200" b="1"/>
              <a:t>Балльная система оценки</a:t>
            </a:r>
          </a:p>
          <a:p>
            <a:pPr algn="ctr"/>
            <a:r>
              <a:rPr lang="ru-RU" altLang="ru-RU" sz="1200" b="1"/>
              <a:t> со шкалой в 5 баллов</a:t>
            </a:r>
          </a:p>
        </p:txBody>
      </p:sp>
      <p:sp>
        <p:nvSpPr>
          <p:cNvPr id="7176" name="Oval 10"/>
          <p:cNvSpPr>
            <a:spLocks noChangeArrowheads="1"/>
          </p:cNvSpPr>
          <p:nvPr/>
        </p:nvSpPr>
        <p:spPr bwMode="auto">
          <a:xfrm>
            <a:off x="6443663" y="5157788"/>
            <a:ext cx="1800225" cy="1079500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9966FF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342900" indent="-342900"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200" b="1"/>
              <a:t>Другие варианты</a:t>
            </a:r>
          </a:p>
          <a:p>
            <a:pPr algn="ctr"/>
            <a:r>
              <a:rPr lang="ru-RU" altLang="ru-RU" sz="1200" b="1"/>
              <a:t> бальной системы </a:t>
            </a:r>
          </a:p>
          <a:p>
            <a:pPr algn="ctr"/>
            <a:r>
              <a:rPr lang="ru-RU" altLang="ru-RU" sz="1200" b="1"/>
              <a:t>(10-ти, 12-ти балльная</a:t>
            </a:r>
          </a:p>
          <a:p>
            <a:pPr algn="ctr"/>
            <a:r>
              <a:rPr lang="ru-RU" altLang="ru-RU" sz="1200" b="1"/>
              <a:t> и др.)</a:t>
            </a:r>
          </a:p>
        </p:txBody>
      </p:sp>
      <p:sp>
        <p:nvSpPr>
          <p:cNvPr id="7177" name="Oval 11"/>
          <p:cNvSpPr>
            <a:spLocks noChangeArrowheads="1"/>
          </p:cNvSpPr>
          <p:nvPr/>
        </p:nvSpPr>
        <p:spPr bwMode="auto">
          <a:xfrm>
            <a:off x="4787900" y="5734050"/>
            <a:ext cx="1274763" cy="914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33CC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342900" indent="-342900"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200" b="1"/>
              <a:t>Безотметочное </a:t>
            </a:r>
          </a:p>
          <a:p>
            <a:pPr algn="ctr"/>
            <a:r>
              <a:rPr lang="ru-RU" altLang="ru-RU" sz="1200" b="1"/>
              <a:t>обучение</a:t>
            </a:r>
          </a:p>
        </p:txBody>
      </p:sp>
      <p:sp>
        <p:nvSpPr>
          <p:cNvPr id="7178" name="Oval 12"/>
          <p:cNvSpPr>
            <a:spLocks noChangeArrowheads="1"/>
          </p:cNvSpPr>
          <p:nvPr/>
        </p:nvSpPr>
        <p:spPr bwMode="auto">
          <a:xfrm>
            <a:off x="900113" y="2205038"/>
            <a:ext cx="1584325" cy="914400"/>
          </a:xfrm>
          <a:prstGeom prst="ellipse">
            <a:avLst/>
          </a:prstGeom>
          <a:gradFill rotWithShape="1">
            <a:gsLst>
              <a:gs pos="0">
                <a:srgbClr val="CCFF66"/>
              </a:gs>
              <a:gs pos="100000">
                <a:schemeClr val="folHlink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342900" indent="-342900"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200" b="1"/>
              <a:t>Рейтинговая </a:t>
            </a:r>
          </a:p>
          <a:p>
            <a:pPr algn="ctr"/>
            <a:r>
              <a:rPr lang="ru-RU" altLang="ru-RU" sz="1200" b="1"/>
              <a:t>система </a:t>
            </a:r>
          </a:p>
          <a:p>
            <a:pPr algn="ctr"/>
            <a:r>
              <a:rPr lang="ru-RU" altLang="ru-RU" sz="1200" b="1"/>
              <a:t>оценивания</a:t>
            </a:r>
          </a:p>
        </p:txBody>
      </p:sp>
      <p:sp>
        <p:nvSpPr>
          <p:cNvPr id="7179" name="Oval 13"/>
          <p:cNvSpPr>
            <a:spLocks noChangeArrowheads="1"/>
          </p:cNvSpPr>
          <p:nvPr/>
        </p:nvSpPr>
        <p:spPr bwMode="auto">
          <a:xfrm>
            <a:off x="2555875" y="1628775"/>
            <a:ext cx="1223963" cy="914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342900" indent="-342900"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200" b="1"/>
              <a:t>Ранжирование</a:t>
            </a:r>
          </a:p>
          <a:p>
            <a:pPr algn="ctr"/>
            <a:r>
              <a:rPr lang="ru-RU" altLang="ru-RU" sz="1200" b="1"/>
              <a:t> работ</a:t>
            </a:r>
          </a:p>
        </p:txBody>
      </p:sp>
      <p:sp>
        <p:nvSpPr>
          <p:cNvPr id="7180" name="Oval 14"/>
          <p:cNvSpPr>
            <a:spLocks noChangeArrowheads="1"/>
          </p:cNvSpPr>
          <p:nvPr/>
        </p:nvSpPr>
        <p:spPr bwMode="auto">
          <a:xfrm>
            <a:off x="179388" y="3500438"/>
            <a:ext cx="1871662" cy="936625"/>
          </a:xfrm>
          <a:prstGeom prst="ellipse">
            <a:avLst/>
          </a:prstGeom>
          <a:gradFill rotWithShape="1">
            <a:gsLst>
              <a:gs pos="0">
                <a:srgbClr val="66CCFF"/>
              </a:gs>
              <a:gs pos="100000">
                <a:srgbClr val="3399FF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200" b="1"/>
              <a:t>Другая…</a:t>
            </a:r>
          </a:p>
          <a:p>
            <a:pPr algn="ctr"/>
            <a:r>
              <a:rPr lang="ru-RU" altLang="ru-RU" sz="1200" b="1"/>
              <a:t> Портфолио предмета </a:t>
            </a:r>
          </a:p>
          <a:p>
            <a:pPr algn="ctr"/>
            <a:r>
              <a:rPr lang="ru-RU" altLang="ru-RU" sz="1200" b="1"/>
              <a:t>Комплексное </a:t>
            </a:r>
          </a:p>
          <a:p>
            <a:pPr algn="ctr"/>
            <a:r>
              <a:rPr lang="ru-RU" altLang="ru-RU" sz="1200" b="1"/>
              <a:t>портфолио </a:t>
            </a:r>
          </a:p>
        </p:txBody>
      </p:sp>
      <p:sp>
        <p:nvSpPr>
          <p:cNvPr id="7181" name="Oval 15"/>
          <p:cNvSpPr>
            <a:spLocks noChangeArrowheads="1"/>
          </p:cNvSpPr>
          <p:nvPr/>
        </p:nvSpPr>
        <p:spPr bwMode="auto">
          <a:xfrm>
            <a:off x="611188" y="5013325"/>
            <a:ext cx="1657350" cy="1008063"/>
          </a:xfrm>
          <a:prstGeom prst="ellipse">
            <a:avLst/>
          </a:prstGeom>
          <a:gradFill rotWithShape="1">
            <a:gsLst>
              <a:gs pos="0">
                <a:srgbClr val="FFCC00"/>
              </a:gs>
              <a:gs pos="100000">
                <a:srgbClr val="CC0000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7182" name="Oval 16"/>
          <p:cNvSpPr>
            <a:spLocks noChangeArrowheads="1"/>
          </p:cNvSpPr>
          <p:nvPr/>
        </p:nvSpPr>
        <p:spPr bwMode="auto">
          <a:xfrm>
            <a:off x="2700338" y="5734050"/>
            <a:ext cx="1201737" cy="914400"/>
          </a:xfrm>
          <a:prstGeom prst="ellipse">
            <a:avLst/>
          </a:prstGeom>
          <a:gradFill rotWithShape="1">
            <a:gsLst>
              <a:gs pos="0">
                <a:srgbClr val="00FF00"/>
              </a:gs>
              <a:gs pos="100000">
                <a:schemeClr val="folHlink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342900" indent="-342900"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200" b="1"/>
              <a:t>Критериальная </a:t>
            </a:r>
          </a:p>
          <a:p>
            <a:pPr algn="ctr"/>
            <a:r>
              <a:rPr lang="ru-RU" altLang="ru-RU" sz="1200" b="1"/>
              <a:t>система</a:t>
            </a:r>
          </a:p>
        </p:txBody>
      </p:sp>
      <p:sp>
        <p:nvSpPr>
          <p:cNvPr id="7183" name="Line 17"/>
          <p:cNvSpPr>
            <a:spLocks noChangeShapeType="1"/>
          </p:cNvSpPr>
          <p:nvPr/>
        </p:nvSpPr>
        <p:spPr bwMode="auto">
          <a:xfrm flipV="1">
            <a:off x="4643438" y="26368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4" name="Line 18"/>
          <p:cNvSpPr>
            <a:spLocks noChangeShapeType="1"/>
          </p:cNvSpPr>
          <p:nvPr/>
        </p:nvSpPr>
        <p:spPr bwMode="auto">
          <a:xfrm flipV="1">
            <a:off x="5219700" y="2997200"/>
            <a:ext cx="1296988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5" name="Line 19"/>
          <p:cNvSpPr>
            <a:spLocks noChangeShapeType="1"/>
          </p:cNvSpPr>
          <p:nvPr/>
        </p:nvSpPr>
        <p:spPr bwMode="auto">
          <a:xfrm flipV="1">
            <a:off x="5435600" y="3933825"/>
            <a:ext cx="1223963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6" name="Line 20"/>
          <p:cNvSpPr>
            <a:spLocks noChangeShapeType="1"/>
          </p:cNvSpPr>
          <p:nvPr/>
        </p:nvSpPr>
        <p:spPr bwMode="auto">
          <a:xfrm>
            <a:off x="5076825" y="4437063"/>
            <a:ext cx="1439863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7" name="Line 21"/>
          <p:cNvSpPr>
            <a:spLocks noChangeShapeType="1"/>
          </p:cNvSpPr>
          <p:nvPr/>
        </p:nvSpPr>
        <p:spPr bwMode="auto">
          <a:xfrm>
            <a:off x="4500563" y="4724400"/>
            <a:ext cx="647700" cy="1081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8" name="Line 22"/>
          <p:cNvSpPr>
            <a:spLocks noChangeShapeType="1"/>
          </p:cNvSpPr>
          <p:nvPr/>
        </p:nvSpPr>
        <p:spPr bwMode="auto">
          <a:xfrm flipH="1">
            <a:off x="3348038" y="4652963"/>
            <a:ext cx="360362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9" name="Line 23"/>
          <p:cNvSpPr>
            <a:spLocks noChangeShapeType="1"/>
          </p:cNvSpPr>
          <p:nvPr/>
        </p:nvSpPr>
        <p:spPr bwMode="auto">
          <a:xfrm flipH="1">
            <a:off x="1908175" y="4365625"/>
            <a:ext cx="1223963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0" name="Line 25"/>
          <p:cNvSpPr>
            <a:spLocks noChangeShapeType="1"/>
          </p:cNvSpPr>
          <p:nvPr/>
        </p:nvSpPr>
        <p:spPr bwMode="auto">
          <a:xfrm flipH="1">
            <a:off x="2051050" y="3933825"/>
            <a:ext cx="12969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1" name="Line 26"/>
          <p:cNvSpPr>
            <a:spLocks noChangeShapeType="1"/>
          </p:cNvSpPr>
          <p:nvPr/>
        </p:nvSpPr>
        <p:spPr bwMode="auto">
          <a:xfrm flipH="1" flipV="1">
            <a:off x="2195513" y="2924175"/>
            <a:ext cx="863600" cy="649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2" name="Line 27"/>
          <p:cNvSpPr>
            <a:spLocks noChangeShapeType="1"/>
          </p:cNvSpPr>
          <p:nvPr/>
        </p:nvSpPr>
        <p:spPr bwMode="auto">
          <a:xfrm flipH="1" flipV="1">
            <a:off x="3419475" y="2565400"/>
            <a:ext cx="360363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3" name="Text Box 35"/>
          <p:cNvSpPr txBox="1">
            <a:spLocks noChangeArrowheads="1"/>
          </p:cNvSpPr>
          <p:nvPr/>
        </p:nvSpPr>
        <p:spPr bwMode="auto">
          <a:xfrm>
            <a:off x="755650" y="5229225"/>
            <a:ext cx="1390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1200" b="1"/>
              <a:t>Накопительная </a:t>
            </a:r>
          </a:p>
          <a:p>
            <a:r>
              <a:rPr lang="ru-RU" altLang="ru-RU" sz="1200" b="1"/>
              <a:t>система оценок</a:t>
            </a:r>
          </a:p>
        </p:txBody>
      </p:sp>
    </p:spTree>
    <p:extLst>
      <p:ext uri="{BB962C8B-B14F-4D97-AF65-F5344CB8AC3E}">
        <p14:creationId xmlns:p14="http://schemas.microsoft.com/office/powerpoint/2010/main" val="3928217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оценивания</a:t>
            </a:r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643063"/>
            <a:ext cx="7715250" cy="521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0051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оценивания</a:t>
            </a:r>
          </a:p>
        </p:txBody>
      </p:sp>
      <p:pic>
        <p:nvPicPr>
          <p:cNvPr id="14339" name="Picture 3" descr="виды оценивания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1557338"/>
            <a:ext cx="7632700" cy="5111750"/>
          </a:xfrm>
        </p:spPr>
      </p:pic>
    </p:spTree>
    <p:extLst>
      <p:ext uri="{BB962C8B-B14F-4D97-AF65-F5344CB8AC3E}">
        <p14:creationId xmlns:p14="http://schemas.microsoft.com/office/powerpoint/2010/main" val="2101776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Clr>
                <a:srgbClr val="FFF0CD"/>
              </a:buClr>
              <a:buFont typeface="Wingdings" pitchFamily="2" charset="2"/>
              <a:buChar char="Ø"/>
              <a:defRPr/>
            </a:pPr>
            <a:r>
              <a:rPr lang="ru-R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	Формирующее (внутреннее) оценивание нацелено на определение индивидуальных достижений каждого учащегося и не предполагает,  как сравнения результатов, продемонстрированных разными учащимися, так и административных выводов по результатам обучения. </a:t>
            </a:r>
          </a:p>
          <a:p>
            <a:pPr eaLnBrk="1" hangingPunct="1">
              <a:lnSpc>
                <a:spcPct val="90000"/>
              </a:lnSpc>
              <a:buClr>
                <a:srgbClr val="FFF0CD"/>
              </a:buClr>
              <a:buFont typeface="Wingdings" pitchFamily="2" charset="2"/>
              <a:buChar char="Ø"/>
              <a:defRPr/>
            </a:pPr>
            <a:r>
              <a:rPr lang="ru-R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Формирующим данный вид оценивания называется потому, что оценка ориентирована на конкретного ученика, призвана выявить пробелы в освоении учащимся элемента содержания образования с тем, чтобы восполнить их с максимальной эффективностью.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3435389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15616" y="0"/>
            <a:ext cx="7467600" cy="10668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Формирующее оценивание позволяет</a:t>
            </a:r>
          </a:p>
        </p:txBody>
      </p:sp>
      <p:sp>
        <p:nvSpPr>
          <p:cNvPr id="24579" name="Содержимое 1"/>
          <p:cNvSpPr>
            <a:spLocks noGrp="1"/>
          </p:cNvSpPr>
          <p:nvPr>
            <p:ph idx="1"/>
          </p:nvPr>
        </p:nvSpPr>
        <p:spPr>
          <a:xfrm>
            <a:off x="271030" y="1844824"/>
            <a:ext cx="4176464" cy="452596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2500" b="1" dirty="0">
                <a:latin typeface="Times New Roman" pitchFamily="18" charset="0"/>
                <a:cs typeface="Times New Roman" pitchFamily="18" charset="0"/>
              </a:rPr>
              <a:t>четко сформулировать образовательный результат, подлежащий формированию и оценке в каждом конкретном случае, и организовать в соответствии с этим свою работу;</a:t>
            </a:r>
          </a:p>
          <a:p>
            <a:pPr>
              <a:lnSpc>
                <a:spcPct val="80000"/>
              </a:lnSpc>
              <a:defRPr/>
            </a:pPr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2500" b="1" dirty="0">
                <a:latin typeface="Times New Roman" pitchFamily="18" charset="0"/>
                <a:cs typeface="Times New Roman" pitchFamily="18" charset="0"/>
              </a:rPr>
              <a:t>сделать учащегося субъектом образовательной и оценочной деятельности.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799750" y="1844824"/>
            <a:ext cx="3970784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может помогать учиться на ошибках;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может помогать понять, что важно;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может помогать понять, что у них получается;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может помогать обнаруживать, что они не знают;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может помогать обнаруживать, что они не умеют делать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65428" y="1016170"/>
            <a:ext cx="17876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учителю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93045" y="1016170"/>
            <a:ext cx="17145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ученику</a:t>
            </a:r>
          </a:p>
        </p:txBody>
      </p:sp>
      <p:pic>
        <p:nvPicPr>
          <p:cNvPr id="1028" name="Picture 4" descr="Федеральное агентство связи (Россвязь) - Подведены итоги Всероссийского конкурса рисунка &quot;Год учителя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04" y="7427"/>
            <a:ext cx="1286178" cy="18373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Репетиторы Украины - база репетиторов на сайте urok.trud.ua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544" y="537568"/>
            <a:ext cx="1927470" cy="1541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36816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04856" cy="864096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Таблица ЗИУ («Мозговой штурм»)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5875143"/>
              </p:ext>
            </p:extLst>
          </p:nvPr>
        </p:nvGraphicFramePr>
        <p:xfrm>
          <a:off x="827584" y="1052736"/>
          <a:ext cx="7848871" cy="309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6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00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2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0495"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ЗНАЮ</a:t>
                      </a:r>
                    </a:p>
                    <a:p>
                      <a:pPr algn="ctr" fontAlgn="t"/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(результаты мозгового штурма – «это я точно знаю»)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ИНТЕРЕСУЮСЬ</a:t>
                      </a:r>
                    </a:p>
                    <a:p>
                      <a:pPr algn="ctr" fontAlgn="t"/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проблемные вопросы 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изучения - «что хотел бы узнать»)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УЗНАЛ</a:t>
                      </a:r>
                    </a:p>
                    <a:p>
                      <a:pPr algn="ctr" fontAlgn="t"/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(заполняется по мере изучения материалов – «теперь я узнал»)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84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Объект 2"/>
          <p:cNvSpPr txBox="1">
            <a:spLocks/>
          </p:cNvSpPr>
          <p:nvPr/>
        </p:nvSpPr>
        <p:spPr>
          <a:xfrm>
            <a:off x="1399309" y="4365104"/>
            <a:ext cx="6624736" cy="2409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Arial" pitchFamily="34" charset="0"/>
              <a:buAutoNum type="arabicPeriod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Оправдались ли ожидания?</a:t>
            </a:r>
          </a:p>
          <a:p>
            <a:pPr marL="514350" indent="-514350" algn="ctr">
              <a:buFont typeface="Arial" pitchFamily="34" charset="0"/>
              <a:buAutoNum type="arabicPeriod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Что нового узнали для себя?</a:t>
            </a:r>
          </a:p>
          <a:p>
            <a:pPr marL="514350" indent="-514350" algn="ctr">
              <a:buFont typeface="Arial" pitchFamily="34" charset="0"/>
              <a:buAutoNum type="arabicPeriod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Полезен ли был для вас </a:t>
            </a:r>
          </a:p>
          <a:p>
            <a:pPr marL="0" indent="0" algn="ctr">
              <a:buFont typeface="Arial" pitchFamily="34" charset="0"/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урок?</a:t>
            </a:r>
          </a:p>
        </p:txBody>
      </p:sp>
    </p:spTree>
    <p:extLst>
      <p:ext uri="{BB962C8B-B14F-4D97-AF65-F5344CB8AC3E}">
        <p14:creationId xmlns:p14="http://schemas.microsoft.com/office/powerpoint/2010/main" val="367621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Эмоциональная (было интересно…я почувствовал…выполнял  работу с ….настроением и т.п.)</a:t>
            </a:r>
          </a:p>
          <a:p>
            <a:r>
              <a:rPr lang="ru-RU" dirty="0"/>
              <a:t>Когнитивная ( на уроке узнал…, я приобрел…,  я смог…и т.п.)</a:t>
            </a:r>
          </a:p>
          <a:p>
            <a:r>
              <a:rPr lang="ru-RU" dirty="0"/>
              <a:t>Процессуальная (я выполнял задания…</a:t>
            </a:r>
          </a:p>
          <a:p>
            <a:pPr>
              <a:buNone/>
            </a:pPr>
            <a:r>
              <a:rPr lang="ru-RU" dirty="0"/>
              <a:t>я научился… и т.п.)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Виды рефлексии на уроке, способствующие развитию самоконтроля и самооценки</a:t>
            </a:r>
          </a:p>
        </p:txBody>
      </p:sp>
    </p:spTree>
    <p:extLst>
      <p:ext uri="{BB962C8B-B14F-4D97-AF65-F5344CB8AC3E}">
        <p14:creationId xmlns:p14="http://schemas.microsoft.com/office/powerpoint/2010/main" val="2667457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Приёмы формирующего оценивания на уроке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1.Ребята </a:t>
            </a:r>
            <a:r>
              <a:rPr lang="ru-RU" b="1" dirty="0"/>
              <a:t>по кругу </a:t>
            </a:r>
            <a:r>
              <a:rPr lang="ru-RU" dirty="0"/>
              <a:t>высказываются одним предложением, выбирая начало фразы из рефлексивного экрана на доске:</a:t>
            </a:r>
          </a:p>
          <a:p>
            <a:r>
              <a:rPr lang="ru-RU" dirty="0"/>
              <a:t>сегодня я узнал…</a:t>
            </a:r>
          </a:p>
          <a:p>
            <a:r>
              <a:rPr lang="ru-RU" dirty="0"/>
              <a:t>было интересно…</a:t>
            </a:r>
          </a:p>
          <a:p>
            <a:r>
              <a:rPr lang="ru-RU" dirty="0"/>
              <a:t>было трудно…</a:t>
            </a:r>
          </a:p>
          <a:p>
            <a:r>
              <a:rPr lang="ru-RU" dirty="0"/>
              <a:t>я выполнял задания…</a:t>
            </a:r>
          </a:p>
          <a:p>
            <a:r>
              <a:rPr lang="ru-RU" dirty="0"/>
              <a:t>я понял, что…</a:t>
            </a:r>
          </a:p>
          <a:p>
            <a:r>
              <a:rPr lang="ru-RU" dirty="0"/>
              <a:t>теперь я могу…</a:t>
            </a:r>
          </a:p>
          <a:p>
            <a:r>
              <a:rPr lang="ru-RU" dirty="0"/>
              <a:t>я почувствовал, что…</a:t>
            </a:r>
          </a:p>
          <a:p>
            <a:r>
              <a:rPr lang="ru-RU" dirty="0"/>
              <a:t>я приобрел…</a:t>
            </a:r>
          </a:p>
          <a:p>
            <a:r>
              <a:rPr lang="ru-RU" dirty="0"/>
              <a:t>я научился…</a:t>
            </a:r>
          </a:p>
          <a:p>
            <a:r>
              <a:rPr lang="ru-RU" dirty="0"/>
              <a:t>у меня получилось …</a:t>
            </a:r>
          </a:p>
          <a:p>
            <a:r>
              <a:rPr lang="ru-RU" dirty="0"/>
              <a:t>я смог…</a:t>
            </a:r>
          </a:p>
          <a:p>
            <a:r>
              <a:rPr lang="ru-RU" dirty="0"/>
              <a:t>я попробую…</a:t>
            </a:r>
          </a:p>
          <a:p>
            <a:r>
              <a:rPr lang="ru-RU" dirty="0"/>
              <a:t>меня удивило…</a:t>
            </a:r>
          </a:p>
          <a:p>
            <a:r>
              <a:rPr lang="ru-RU" dirty="0"/>
              <a:t>урок дал мне для жизни…</a:t>
            </a:r>
          </a:p>
          <a:p>
            <a:r>
              <a:rPr lang="ru-RU"/>
              <a:t>мне захотелось…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155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/>
              <a:t>Светофор». </a:t>
            </a:r>
            <a:endParaRPr lang="ru-RU" dirty="0"/>
          </a:p>
          <a:p>
            <a:r>
              <a:rPr lang="ru-RU" dirty="0"/>
              <a:t>Оцените свою деятельность на уроке с помощью «Светофора» (зелёный – все понятно, желтый – есть затруднения, красный – много непонятного – карточки данных цветов даны учащимся еще до урока).</a:t>
            </a:r>
          </a:p>
          <a:p>
            <a:r>
              <a:rPr lang="ru-RU" b="1" dirty="0"/>
              <a:t>«Волшебная палочка».</a:t>
            </a:r>
            <a:endParaRPr lang="ru-RU" dirty="0"/>
          </a:p>
          <a:p>
            <a:r>
              <a:rPr lang="ru-RU" dirty="0"/>
              <a:t>-Если я найду волшебную палочку, я порошу ее помочь…(кому?)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Когнитивная рефлексия и процессуальная</a:t>
            </a:r>
          </a:p>
        </p:txBody>
      </p:sp>
    </p:spTree>
    <p:extLst>
      <p:ext uri="{BB962C8B-B14F-4D97-AF65-F5344CB8AC3E}">
        <p14:creationId xmlns:p14="http://schemas.microsoft.com/office/powerpoint/2010/main" val="2970415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Прием: «Вопросы, требующие многовариантны ответов».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Почему было трудно? </a:t>
            </a:r>
          </a:p>
          <a:p>
            <a:r>
              <a:rPr lang="ru-RU" dirty="0"/>
              <a:t>Что открыли, узнали на уроке?</a:t>
            </a:r>
          </a:p>
          <a:p>
            <a:r>
              <a:rPr lang="ru-RU" dirty="0"/>
              <a:t>Оправдались ли ваши ожидания от урока?</a:t>
            </a:r>
          </a:p>
          <a:p>
            <a:r>
              <a:rPr lang="ru-RU" dirty="0"/>
              <a:t>Что вы взяли с сегодняшнего урока?</a:t>
            </a:r>
          </a:p>
          <a:p>
            <a:r>
              <a:rPr lang="ru-RU" dirty="0"/>
              <a:t>Над чем заставил задуматься урок?</a:t>
            </a:r>
          </a:p>
          <a:p>
            <a:r>
              <a:rPr lang="ru-RU" dirty="0"/>
              <a:t>(Поставьте свой вариант вопроса)</a:t>
            </a:r>
          </a:p>
        </p:txBody>
      </p:sp>
    </p:spTree>
    <p:extLst>
      <p:ext uri="{BB962C8B-B14F-4D97-AF65-F5344CB8AC3E}">
        <p14:creationId xmlns:p14="http://schemas.microsoft.com/office/powerpoint/2010/main" val="1874620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Критериальное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взаимооценивание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Выберите 1 фразу для соседа по парте:</a:t>
            </a:r>
          </a:p>
          <a:p>
            <a:r>
              <a:rPr lang="ru-RU" dirty="0"/>
              <a:t>Ты - молодец.</a:t>
            </a:r>
          </a:p>
          <a:p>
            <a:r>
              <a:rPr lang="ru-RU" dirty="0"/>
              <a:t>Я доволен твоей работой на уроке.</a:t>
            </a:r>
          </a:p>
          <a:p>
            <a:r>
              <a:rPr lang="ru-RU" dirty="0"/>
              <a:t>Ты мог бы поработать лучше.</a:t>
            </a:r>
          </a:p>
          <a:p>
            <a:r>
              <a:rPr lang="ru-RU" dirty="0"/>
              <a:t> 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8780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Прием: «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Оценочный лист»</a:t>
            </a:r>
            <a:b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2708920"/>
            <a:ext cx="7408333" cy="3450696"/>
          </a:xfrm>
        </p:spPr>
        <p:txBody>
          <a:bodyPr>
            <a:normAutofit fontScale="25000" lnSpcReduction="20000"/>
          </a:bodyPr>
          <a:lstStyle/>
          <a:p>
            <a:r>
              <a:rPr lang="ru-RU" sz="5600" b="1" dirty="0"/>
              <a:t>Оценочный лист.</a:t>
            </a:r>
            <a:endParaRPr lang="ru-RU" sz="5600" dirty="0"/>
          </a:p>
          <a:p>
            <a:r>
              <a:rPr lang="ru-RU" sz="5600" b="1" dirty="0"/>
              <a:t>Рефлексия </a:t>
            </a:r>
            <a:endParaRPr lang="ru-RU" sz="5600" dirty="0"/>
          </a:p>
          <a:p>
            <a:r>
              <a:rPr lang="ru-RU" sz="5600" b="1" dirty="0"/>
              <a:t>В</a:t>
            </a:r>
            <a:r>
              <a:rPr lang="ru-RU" sz="5600" dirty="0"/>
              <a:t>ыполнил ли я то, что задумал? _____________________________________</a:t>
            </a:r>
          </a:p>
          <a:p>
            <a:r>
              <a:rPr lang="ru-RU" sz="5600" dirty="0"/>
              <a:t> </a:t>
            </a:r>
          </a:p>
          <a:p>
            <a:r>
              <a:rPr lang="ru-RU" sz="5600" b="1" dirty="0"/>
              <a:t>П</a:t>
            </a:r>
            <a:r>
              <a:rPr lang="ru-RU" sz="5600" dirty="0"/>
              <a:t>олучилось ли сделать то, что я записал как главный результат </a:t>
            </a:r>
            <a:r>
              <a:rPr lang="ru-RU" sz="5600" dirty="0" err="1"/>
              <a:t>проекта?__________</a:t>
            </a:r>
            <a:endParaRPr lang="ru-RU" sz="5600" dirty="0"/>
          </a:p>
          <a:p>
            <a:r>
              <a:rPr lang="ru-RU" sz="5600" b="1" dirty="0"/>
              <a:t>В</a:t>
            </a:r>
            <a:r>
              <a:rPr lang="ru-RU" sz="5600" dirty="0"/>
              <a:t>сё ли получилось так, как я </a:t>
            </a:r>
            <a:r>
              <a:rPr lang="ru-RU" sz="5600" dirty="0" err="1"/>
              <a:t>задумывал?__________________________</a:t>
            </a:r>
            <a:endParaRPr lang="ru-RU" sz="5600" dirty="0"/>
          </a:p>
          <a:p>
            <a:r>
              <a:rPr lang="ru-RU" sz="5600" b="1" dirty="0"/>
              <a:t>Ч</a:t>
            </a:r>
            <a:r>
              <a:rPr lang="ru-RU" sz="5600" dirty="0"/>
              <a:t>то было сделано </a:t>
            </a:r>
            <a:r>
              <a:rPr lang="ru-RU" sz="5600" dirty="0" err="1"/>
              <a:t>хорошо?_________________________________________________</a:t>
            </a:r>
            <a:endParaRPr lang="ru-RU" sz="5600" dirty="0"/>
          </a:p>
          <a:p>
            <a:r>
              <a:rPr lang="ru-RU" sz="5600" b="1" dirty="0"/>
              <a:t>Ч</a:t>
            </a:r>
            <a:r>
              <a:rPr lang="ru-RU" sz="5600" dirty="0"/>
              <a:t>то было сделано </a:t>
            </a:r>
            <a:r>
              <a:rPr lang="ru-RU" sz="5600" dirty="0" err="1"/>
              <a:t>плохо?_________________________________________________</a:t>
            </a:r>
            <a:endParaRPr lang="ru-RU" sz="5600" dirty="0"/>
          </a:p>
          <a:p>
            <a:r>
              <a:rPr lang="ru-RU" sz="5600" b="1" dirty="0"/>
              <a:t>Ч</a:t>
            </a:r>
            <a:r>
              <a:rPr lang="ru-RU" sz="5600" dirty="0"/>
              <a:t>то было выполнить легко, а что оказалось неожиданно </a:t>
            </a:r>
            <a:r>
              <a:rPr lang="ru-RU" sz="5600" dirty="0" err="1"/>
              <a:t>трудно?____________</a:t>
            </a:r>
            <a:endParaRPr lang="ru-RU" sz="5600" dirty="0"/>
          </a:p>
          <a:p>
            <a:r>
              <a:rPr lang="ru-RU" sz="5600" b="1" dirty="0"/>
              <a:t>К</a:t>
            </a:r>
            <a:r>
              <a:rPr lang="ru-RU" sz="5600" dirty="0"/>
              <a:t>то мог бы сказать мне </a:t>
            </a:r>
            <a:r>
              <a:rPr lang="ru-RU" sz="5600" i="1" dirty="0"/>
              <a:t>СПАСИБО </a:t>
            </a:r>
            <a:r>
              <a:rPr lang="ru-RU" sz="5600" dirty="0"/>
              <a:t>за </a:t>
            </a:r>
            <a:r>
              <a:rPr lang="ru-RU" sz="5600" dirty="0" err="1"/>
              <a:t>проект?_________________________</a:t>
            </a:r>
            <a:endParaRPr lang="ru-RU" sz="5600" dirty="0"/>
          </a:p>
          <a:p>
            <a:r>
              <a:rPr lang="ru-RU" sz="5600" b="1" dirty="0"/>
              <a:t> </a:t>
            </a:r>
            <a:endParaRPr lang="ru-RU" sz="5600" dirty="0"/>
          </a:p>
          <a:p>
            <a:r>
              <a:rPr lang="ru-RU" sz="5600" b="1" dirty="0"/>
              <a:t>Попрошу взрослых оценить мою работу:</a:t>
            </a:r>
            <a:endParaRPr lang="ru-RU" sz="5600" dirty="0"/>
          </a:p>
          <a:p>
            <a:r>
              <a:rPr lang="ru-RU" sz="5600" dirty="0"/>
              <a:t>ч т о  с к а </a:t>
            </a:r>
            <a:r>
              <a:rPr lang="ru-RU" sz="5600" dirty="0" err="1"/>
              <a:t>з</a:t>
            </a:r>
            <a:r>
              <a:rPr lang="ru-RU" sz="5600" dirty="0"/>
              <a:t> </a:t>
            </a:r>
            <a:r>
              <a:rPr lang="ru-RU" sz="5600" dirty="0" err="1"/>
              <a:t>а</a:t>
            </a:r>
            <a:r>
              <a:rPr lang="ru-RU" sz="5600" dirty="0"/>
              <a:t> л а  м а м а:____________________</a:t>
            </a:r>
          </a:p>
          <a:p>
            <a:r>
              <a:rPr lang="ru-RU" sz="5600" dirty="0"/>
              <a:t>ч т о   с  к  а </a:t>
            </a:r>
            <a:r>
              <a:rPr lang="ru-RU" sz="5600" dirty="0" err="1"/>
              <a:t>з</a:t>
            </a:r>
            <a:r>
              <a:rPr lang="ru-RU" sz="5600" dirty="0"/>
              <a:t> </a:t>
            </a:r>
            <a:r>
              <a:rPr lang="ru-RU" sz="5600" dirty="0" err="1"/>
              <a:t>а</a:t>
            </a:r>
            <a:r>
              <a:rPr lang="ru-RU" sz="5600" dirty="0"/>
              <a:t> л а   у ч и т е л </a:t>
            </a:r>
            <a:r>
              <a:rPr lang="ru-RU" sz="5600" dirty="0" err="1"/>
              <a:t>ь</a:t>
            </a:r>
            <a:r>
              <a:rPr lang="ru-RU" sz="5600" dirty="0"/>
              <a:t> </a:t>
            </a:r>
            <a:r>
              <a:rPr lang="ru-RU" sz="5600" dirty="0" err="1"/>
              <a:t>н</a:t>
            </a:r>
            <a:r>
              <a:rPr lang="ru-RU" sz="5600" dirty="0"/>
              <a:t> и </a:t>
            </a:r>
            <a:r>
              <a:rPr lang="ru-RU" sz="5600" dirty="0" err="1"/>
              <a:t>ц</a:t>
            </a:r>
            <a:r>
              <a:rPr lang="ru-RU" sz="5600" dirty="0"/>
              <a:t> а:_______________________________</a:t>
            </a:r>
          </a:p>
          <a:p>
            <a:r>
              <a:rPr lang="ru-RU" sz="5600" dirty="0"/>
              <a:t>к а к  о </a:t>
            </a:r>
            <a:r>
              <a:rPr lang="ru-RU" sz="5600" dirty="0" err="1"/>
              <a:t>ц</a:t>
            </a:r>
            <a:r>
              <a:rPr lang="ru-RU" sz="5600" dirty="0"/>
              <a:t> е </a:t>
            </a:r>
            <a:r>
              <a:rPr lang="ru-RU" sz="5600" dirty="0" err="1"/>
              <a:t>н</a:t>
            </a:r>
            <a:r>
              <a:rPr lang="ru-RU" sz="5600" dirty="0"/>
              <a:t> и л и  </a:t>
            </a:r>
            <a:r>
              <a:rPr lang="ru-RU" sz="5600" dirty="0" err="1"/>
              <a:t>п</a:t>
            </a:r>
            <a:r>
              <a:rPr lang="ru-RU" sz="5600" dirty="0"/>
              <a:t> </a:t>
            </a:r>
            <a:r>
              <a:rPr lang="ru-RU" sz="5600" dirty="0" err="1"/>
              <a:t>р</a:t>
            </a:r>
            <a:r>
              <a:rPr lang="ru-RU" sz="5600" dirty="0"/>
              <a:t> о е к т  </a:t>
            </a:r>
            <a:r>
              <a:rPr lang="ru-RU" sz="5600" dirty="0" err="1"/>
              <a:t>д</a:t>
            </a:r>
            <a:r>
              <a:rPr lang="ru-RU" sz="5600" dirty="0"/>
              <a:t> </a:t>
            </a:r>
            <a:r>
              <a:rPr lang="ru-RU" sz="5600" dirty="0" err="1"/>
              <a:t>р</a:t>
            </a:r>
            <a:r>
              <a:rPr lang="ru-RU" sz="5600" dirty="0"/>
              <a:t> у </a:t>
            </a:r>
            <a:r>
              <a:rPr lang="ru-RU" sz="5600" dirty="0" err="1"/>
              <a:t>з</a:t>
            </a:r>
            <a:r>
              <a:rPr lang="ru-RU" sz="5600" dirty="0"/>
              <a:t> </a:t>
            </a:r>
            <a:r>
              <a:rPr lang="ru-RU" sz="5600" dirty="0" err="1"/>
              <a:t>ь</a:t>
            </a:r>
            <a:r>
              <a:rPr lang="ru-RU" sz="5600" dirty="0"/>
              <a:t> я:______________________________</a:t>
            </a:r>
          </a:p>
          <a:p>
            <a:r>
              <a:rPr lang="ru-RU" sz="5600" dirty="0"/>
              <a:t>В  ч ё м  я  с  </a:t>
            </a:r>
            <a:r>
              <a:rPr lang="ru-RU" sz="5600" dirty="0" err="1"/>
              <a:t>н</a:t>
            </a:r>
            <a:r>
              <a:rPr lang="ru-RU" sz="5600" dirty="0"/>
              <a:t> и м и   с о г л а с е </a:t>
            </a:r>
            <a:r>
              <a:rPr lang="ru-RU" sz="5600" dirty="0" err="1"/>
              <a:t>н</a:t>
            </a:r>
            <a:r>
              <a:rPr lang="ru-RU" sz="5600" dirty="0"/>
              <a:t>,  в  ч ё м  -  </a:t>
            </a:r>
            <a:r>
              <a:rPr lang="ru-RU" sz="5600" dirty="0" err="1"/>
              <a:t>н</a:t>
            </a:r>
            <a:r>
              <a:rPr lang="ru-RU" sz="5600" dirty="0"/>
              <a:t> е т ?_________________________</a:t>
            </a:r>
          </a:p>
          <a:p>
            <a:pPr>
              <a:buNone/>
            </a:pPr>
            <a:r>
              <a:rPr lang="ru-RU" sz="5600" b="1" dirty="0"/>
              <a:t> </a:t>
            </a:r>
            <a:endParaRPr lang="ru-RU" sz="5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9078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2060848"/>
            <a:ext cx="7408333" cy="3450696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«Цветные карточки».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учащихся две карточки: синяя и красная. Они показывают карточку в соответствии с их настроением в начале и в конце урока. В данном случае мы можем проследить, как меняется эмоциональное состояние ученика в процессе занятия.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«Три лица».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показывает  учащимся карточки с изображением трех лиц: веселого, нейтрального и грустного.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Учащимся предлагается выбрать рисунок, который соответствует их настроению.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 эмоций и чувс</a:t>
            </a:r>
            <a:r>
              <a:rPr lang="ru-RU" dirty="0">
                <a:solidFill>
                  <a:schemeClr val="tx2"/>
                </a:solidFill>
              </a:rPr>
              <a:t>тв</a:t>
            </a:r>
          </a:p>
        </p:txBody>
      </p:sp>
    </p:spTree>
    <p:extLst>
      <p:ext uri="{BB962C8B-B14F-4D97-AF65-F5344CB8AC3E}">
        <p14:creationId xmlns:p14="http://schemas.microsoft.com/office/powerpoint/2010/main" val="3325343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844824"/>
            <a:ext cx="7380808" cy="4281339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«Пейзаж».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Учащимся предлагаются две картины с изображением пейзажа. Одна картина проникнута грустным, печальным настроением, другая - радостным, веселым. Ученики выбирают ту картину, которая соответствует их настроению.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Шкала настроения.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каждого ученика лежит листок со шкалой настроение (10 баллов). Ученик отмечает свое настроение на протяжении всего урока. Можно сделать общую шкалу для всего класс. Одна ломаная линия покажет настроение в начале урока, вторая – в конце.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6796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916832"/>
            <a:ext cx="7408333" cy="345069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Эмоционально-музыкальная концовка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Учащиеся слушают фрагменты из двух музыкальных произведений (желательно указать композитора произведения). Звучит тревожная музыка и спокойная, восторженная. Учащиеся выбирают музыкальный фрагмент, который соответствует их настроению.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«Острова».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доске или у каждого ученика карта настроения. Поставьте знак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каком из островов вы сегодня пребывали: о.Страха, Познания, Уверенности, Скуки, Мечты, Будущего, Радости. </a:t>
            </a:r>
          </a:p>
          <a:p>
            <a:pPr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3220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>
          <a:xfrm>
            <a:off x="467544" y="-315416"/>
            <a:ext cx="8229600" cy="1371600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Опросник для самодиагностики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38952" name="Group 4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21583"/>
              </p:ext>
            </p:extLst>
          </p:nvPr>
        </p:nvGraphicFramePr>
        <p:xfrm>
          <a:off x="179512" y="836712"/>
          <a:ext cx="8784976" cy="6120680"/>
        </p:xfrm>
        <a:graphic>
          <a:graphicData uri="http://schemas.openxmlformats.org/drawingml/2006/table">
            <a:tbl>
              <a:tblPr/>
              <a:tblGrid>
                <a:gridCol w="3029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5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54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83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66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561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Насколько уверенно ты чувствуешь себя в следующих ситуациях?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T="60960" marB="609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2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</a:t>
                      </a:r>
                      <a:r>
                        <a:rPr kumimoji="0" lang="ru-RU" sz="2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верен-но</a:t>
                      </a:r>
                    </a:p>
                  </a:txBody>
                  <a:tcPr marT="60960" marB="60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2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Доволь</a:t>
                      </a:r>
                      <a:r>
                        <a:rPr kumimoji="0" lang="ru-RU" sz="2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-но уверен-но</a:t>
                      </a:r>
                      <a:r>
                        <a:rPr kumimoji="0" lang="ru-RU" sz="2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0960" marB="60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2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Неуве-ренно</a:t>
                      </a:r>
                      <a:r>
                        <a:rPr kumimoji="0" lang="ru-RU" sz="2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2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0960" marB="60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2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Обоснова</a:t>
                      </a:r>
                      <a:r>
                        <a:rPr kumimoji="0" lang="ru-RU" sz="2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-ние</a:t>
                      </a:r>
                    </a:p>
                  </a:txBody>
                  <a:tcPr marT="60960" marB="60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55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Я могу высчитать площадь квадрата и прямоугольника </a:t>
                      </a:r>
                    </a:p>
                  </a:txBody>
                  <a:tcPr marT="60960" marB="609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3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0960" marB="60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3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0960" marB="60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3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0960" marB="60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3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0960" marB="60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74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Я могу объяснить, почему две фигуры с одинаковой площадью  выглядят не одинаково. </a:t>
                      </a:r>
                    </a:p>
                  </a:txBody>
                  <a:tcPr marT="60960" marB="609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3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0960" marB="60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3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0960" marB="60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3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0960" marB="60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3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0960" marB="60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33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Я могу вычислить, сколько квадратных метров ковра необходимо для конкретной комнаты. </a:t>
                      </a:r>
                    </a:p>
                  </a:txBody>
                  <a:tcPr marT="60960" marB="609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3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0960" marB="60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3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0960" marB="60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3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0960" marB="60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3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0960" marB="60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4423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99392"/>
            <a:ext cx="4104456" cy="108012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ГЛОССАРИЙ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7975" y="1183530"/>
            <a:ext cx="8728522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300" b="1" dirty="0">
                <a:latin typeface="Times New Roman" pitchFamily="18" charset="0"/>
                <a:cs typeface="Times New Roman" pitchFamily="18" charset="0"/>
              </a:rPr>
              <a:t>Формирующее оценивание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-текущая внутренняя оценка учебных достижений, сбор информации о процессе обучения учащегося</a:t>
            </a:r>
          </a:p>
          <a:p>
            <a:pPr>
              <a:buNone/>
            </a:pPr>
            <a:r>
              <a:rPr lang="ru-RU" sz="2300" b="1" dirty="0">
                <a:latin typeface="Times New Roman" pitchFamily="18" charset="0"/>
                <a:cs typeface="Times New Roman" pitchFamily="18" charset="0"/>
              </a:rPr>
              <a:t>Инструмент оценивания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 оценочные листы, контрольные списки или формы само- и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взаимооценки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. Применяются для оценивания продуктов образовательной деятельности учащихся</a:t>
            </a:r>
          </a:p>
          <a:p>
            <a:pPr>
              <a:buNone/>
            </a:pPr>
            <a:r>
              <a:rPr lang="ru-RU" sz="2300" b="1" dirty="0">
                <a:latin typeface="Times New Roman" pitchFamily="18" charset="0"/>
                <a:cs typeface="Times New Roman" pitchFamily="18" charset="0"/>
              </a:rPr>
              <a:t>Критерий оценивания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метапредметный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результат в соответствии с ФГОС</a:t>
            </a:r>
          </a:p>
          <a:p>
            <a:pPr>
              <a:buNone/>
            </a:pPr>
            <a:r>
              <a:rPr lang="ru-RU" sz="2300" b="1" dirty="0">
                <a:latin typeface="Times New Roman" pitchFamily="18" charset="0"/>
                <a:cs typeface="Times New Roman" pitchFamily="18" charset="0"/>
              </a:rPr>
              <a:t>Показатель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- характеристика, описание способа деятельности</a:t>
            </a:r>
          </a:p>
          <a:p>
            <a:pPr>
              <a:buNone/>
            </a:pPr>
            <a:r>
              <a:rPr lang="ru-RU" sz="2300" b="1" dirty="0">
                <a:latin typeface="Times New Roman" pitchFamily="18" charset="0"/>
                <a:cs typeface="Times New Roman" pitchFamily="18" charset="0"/>
              </a:rPr>
              <a:t>Индикатор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- чаще всего, трех-, но бывает также - четырех- или пятибалльная шкала оценивания (возможны также другие индикаторы)</a:t>
            </a:r>
          </a:p>
        </p:txBody>
      </p:sp>
      <p:sp>
        <p:nvSpPr>
          <p:cNvPr id="4098" name="AutoShape 2" descr="https://upload.wikimedia.org/wikipedia/ru/a/a4/Evald_Ilyenkov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https://upload.wikimedia.org/wikipedia/ru/a/a4/Evald_Ilyenkov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https://upload.wikimedia.org/wikipedia/ru/a/a4/Evald_Ilyenkov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https://upload.wikimedia.org/wikipedia/ru/a/a4/Evald_Ilyenkov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>
              <a:buClr>
                <a:srgbClr val="000000"/>
              </a:buClr>
              <a:buSzPct val="25000"/>
            </a:pPr>
            <a:r>
              <a:rPr lang="ru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0585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628800"/>
            <a:ext cx="7308800" cy="44973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lvl="0">
              <a:lnSpc>
                <a:spcPct val="170000"/>
              </a:lnSpc>
            </a:pP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Дневник достижений и профессионального развития учителя: материалы для реализации национальной системы учительского роста /</a:t>
            </a:r>
            <a:r>
              <a:rPr lang="ru-RU" sz="5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А.М.Соломатин</a:t>
            </a: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Р.Г. </a:t>
            </a:r>
            <a:r>
              <a:rPr lang="ru-RU" sz="5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Чурокова</a:t>
            </a: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.- М.: Академкнига/ Учебник, 2017.</a:t>
            </a:r>
          </a:p>
          <a:p>
            <a:pPr>
              <a:lnSpc>
                <a:spcPct val="170000"/>
              </a:lnSpc>
            </a:pP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5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Пинская</a:t>
            </a: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М.А., Новые формы оценивания в рамках ФГОС, Москва, 2015.</a:t>
            </a:r>
          </a:p>
          <a:p>
            <a:pPr>
              <a:lnSpc>
                <a:spcPct val="170000"/>
              </a:lnSpc>
            </a:pP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Ульянова </a:t>
            </a:r>
            <a:r>
              <a:rPr lang="ru-RU" sz="5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И.В.Педагогика</a:t>
            </a: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смысложизненных</a:t>
            </a: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ориентаций: Учеб. пособие. Владимир, 2010. 245 с</a:t>
            </a:r>
          </a:p>
          <a:p>
            <a:pPr>
              <a:lnSpc>
                <a:spcPct val="170000"/>
              </a:lnSpc>
            </a:pP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Чибисова. Про молодцов и умниц. Что говорит психология об эффективной похвале. Школьный психолог, июль-август, 2016г.</a:t>
            </a:r>
          </a:p>
          <a:p>
            <a:pPr>
              <a:lnSpc>
                <a:spcPct val="170000"/>
              </a:lnSpc>
            </a:pPr>
            <a:r>
              <a:rPr lang="ru-RU" sz="5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Шаповалова</a:t>
            </a: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О.Н. Формирующее оценивание как инструмент мониторинга </a:t>
            </a:r>
            <a:r>
              <a:rPr lang="ru-RU" sz="5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метапредметных</a:t>
            </a: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образовательных результатов в основной школе // Современные проблемы науки и образования. – 2019. – № 6.;</a:t>
            </a:r>
            <a:b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URL: </a:t>
            </a:r>
            <a:r>
              <a:rPr lang="ru-RU" sz="5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http://www.science-education.ru/ru/article/view?id=29415</a:t>
            </a:r>
            <a:endParaRPr lang="ru-RU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/>
            <a:endParaRPr lang="ru-RU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Литература</a:t>
            </a:r>
          </a:p>
        </p:txBody>
      </p:sp>
    </p:spTree>
    <p:extLst>
      <p:ext uri="{BB962C8B-B14F-4D97-AF65-F5344CB8AC3E}">
        <p14:creationId xmlns:p14="http://schemas.microsoft.com/office/powerpoint/2010/main" val="33210390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400" b="1" dirty="0"/>
              <a:t>Интернет – ресурсы</a:t>
            </a:r>
            <a:r>
              <a:rPr lang="ru-RU" sz="1400" dirty="0"/>
              <a:t>:</a:t>
            </a:r>
          </a:p>
          <a:p>
            <a:r>
              <a:rPr lang="ru-RU" sz="1400" u="sng" dirty="0">
                <a:hlinkClick r:id="rId2"/>
              </a:rPr>
              <a:t>https://cyberleninka.ru/article/n/formiruyuschee-otsenivanie-obrazovatelnyh-rezultatov-uchaschihsya-v-sovremennoy-shkole</a:t>
            </a:r>
            <a:endParaRPr lang="ru-RU" sz="1400" dirty="0"/>
          </a:p>
          <a:p>
            <a:r>
              <a:rPr lang="ru-RU" sz="1400" u="sng" dirty="0">
                <a:hlinkClick r:id="rId3"/>
              </a:rPr>
              <a:t>https://cyberleninka.ru/article/n/tehnologiya-formiruyuschego-otsenivaniya-opyt-realizatsii-v-nachalnoy-shkole</a:t>
            </a:r>
            <a:endParaRPr lang="ru-RU" sz="1400" dirty="0"/>
          </a:p>
          <a:p>
            <a:r>
              <a:rPr lang="ru-RU" sz="1400" u="sng" dirty="0">
                <a:hlinkClick r:id="rId4"/>
              </a:rPr>
              <a:t>https://cyberleninka.ru/article/n/formiruyuschee-i-summativnoe-otsenivanie-kak-psihologo-pedagogicheskoe-uslovie-diagnostiki-sformirovannosti-lichnostnyh-rezultatov</a:t>
            </a:r>
            <a:endParaRPr lang="ru-RU" sz="1400" dirty="0"/>
          </a:p>
          <a:p>
            <a:r>
              <a:rPr lang="ru-RU" sz="1400" u="sng" dirty="0">
                <a:hlinkClick r:id="rId5"/>
              </a:rPr>
              <a:t>http://www.myshared.ru/slide/557472/</a:t>
            </a:r>
            <a:endParaRPr lang="ru-RU" sz="1400" dirty="0"/>
          </a:p>
          <a:p>
            <a:r>
              <a:rPr lang="ru-RU" sz="1400" u="sng" dirty="0">
                <a:hlinkClick r:id="rId6"/>
              </a:rPr>
              <a:t>https://urok.1sept.ru/%D1%81%D1%82%D0%B0%D1%82%D1%8C%D0%B8/668383/</a:t>
            </a:r>
            <a:endParaRPr lang="ru-RU" sz="1400" dirty="0"/>
          </a:p>
          <a:p>
            <a:r>
              <a:rPr lang="ru-RU" sz="1400" u="sng" dirty="0">
                <a:hlinkClick r:id="rId7"/>
              </a:rPr>
              <a:t>https://sites.google.com/site/uzadacha/m-4-kriterii-ocenivania-dla-ucebnyh-zadac</a:t>
            </a:r>
            <a:endParaRPr lang="ru-RU" sz="1400" dirty="0"/>
          </a:p>
          <a:p>
            <a:r>
              <a:rPr lang="ru-RU" sz="1400" u="sng" dirty="0">
                <a:hlinkClick r:id="rId8"/>
              </a:rPr>
              <a:t>https://sites.google.com/site/sajtmetodobedinenia/formiruusee-ocenivanie-v-nacalnoj-skole</a:t>
            </a:r>
            <a:endParaRPr lang="ru-RU" sz="1400" dirty="0"/>
          </a:p>
          <a:p>
            <a:r>
              <a:rPr lang="ru-RU" sz="1400" u="sng" dirty="0">
                <a:hlinkClick r:id="rId9"/>
              </a:rPr>
              <a:t>http://app.direktoria.org/konferencia/pub/8642</a:t>
            </a:r>
            <a:endParaRPr lang="ru-RU" sz="1400" dirty="0"/>
          </a:p>
          <a:p>
            <a:r>
              <a:rPr lang="en-US" sz="1400" u="sng" dirty="0">
                <a:hlinkClick r:id="rId10"/>
              </a:rPr>
              <a:t>http</a:t>
            </a:r>
            <a:r>
              <a:rPr lang="ru-RU" sz="1400" u="sng" dirty="0">
                <a:hlinkClick r:id="rId10"/>
              </a:rPr>
              <a:t>://</a:t>
            </a:r>
            <a:r>
              <a:rPr lang="en-US" sz="1400" u="sng" dirty="0">
                <a:hlinkClick r:id="rId10"/>
              </a:rPr>
              <a:t>www</a:t>
            </a:r>
            <a:r>
              <a:rPr lang="ru-RU" sz="1400" u="sng" dirty="0">
                <a:hlinkClick r:id="rId10"/>
              </a:rPr>
              <a:t>.</a:t>
            </a:r>
            <a:r>
              <a:rPr lang="en-US" sz="1400" u="sng" dirty="0">
                <a:hlinkClick r:id="rId10"/>
              </a:rPr>
              <a:t>school</a:t>
            </a:r>
            <a:r>
              <a:rPr lang="ru-RU" sz="1400" u="sng" dirty="0">
                <a:hlinkClick r:id="rId10"/>
              </a:rPr>
              <a:t>2100.</a:t>
            </a:r>
            <a:r>
              <a:rPr lang="en-US" sz="1400" u="sng" dirty="0" err="1">
                <a:hlinkClick r:id="rId10"/>
              </a:rPr>
              <a:t>ru</a:t>
            </a:r>
            <a:r>
              <a:rPr lang="ru-RU" sz="1400" u="sng" dirty="0">
                <a:hlinkClick r:id="rId10"/>
              </a:rPr>
              <a:t>/</a:t>
            </a:r>
            <a:r>
              <a:rPr lang="en-US" sz="1400" u="sng" dirty="0">
                <a:hlinkClick r:id="rId10"/>
              </a:rPr>
              <a:t>upload</a:t>
            </a:r>
            <a:r>
              <a:rPr lang="ru-RU" sz="1400" u="sng" dirty="0">
                <a:hlinkClick r:id="rId10"/>
              </a:rPr>
              <a:t>/</a:t>
            </a:r>
            <a:r>
              <a:rPr lang="en-US" sz="1400" u="sng" dirty="0" err="1">
                <a:hlinkClick r:id="rId10"/>
              </a:rPr>
              <a:t>iblock</a:t>
            </a:r>
            <a:r>
              <a:rPr lang="ru-RU" sz="1400" u="sng" dirty="0">
                <a:hlinkClick r:id="rId10"/>
              </a:rPr>
              <a:t>/7</a:t>
            </a:r>
            <a:r>
              <a:rPr lang="en-US" sz="1400" u="sng" dirty="0">
                <a:hlinkClick r:id="rId10"/>
              </a:rPr>
              <a:t>d</a:t>
            </a:r>
            <a:r>
              <a:rPr lang="ru-RU" sz="1400" u="sng" dirty="0">
                <a:hlinkClick r:id="rId10"/>
              </a:rPr>
              <a:t>9/7</a:t>
            </a:r>
            <a:r>
              <a:rPr lang="en-US" sz="1400" u="sng" dirty="0">
                <a:hlinkClick r:id="rId10"/>
              </a:rPr>
              <a:t>d</a:t>
            </a:r>
            <a:r>
              <a:rPr lang="ru-RU" sz="1400" u="sng" dirty="0">
                <a:hlinkClick r:id="rId10"/>
              </a:rPr>
              <a:t>9249061</a:t>
            </a:r>
            <a:r>
              <a:rPr lang="en-US" sz="1400" u="sng" dirty="0" err="1">
                <a:hlinkClick r:id="rId10"/>
              </a:rPr>
              <a:t>fb</a:t>
            </a:r>
            <a:r>
              <a:rPr lang="ru-RU" sz="1400" u="sng" dirty="0">
                <a:hlinkClick r:id="rId10"/>
              </a:rPr>
              <a:t>337</a:t>
            </a:r>
            <a:r>
              <a:rPr lang="en-US" sz="1400" u="sng" dirty="0">
                <a:hlinkClick r:id="rId10"/>
              </a:rPr>
              <a:t>b</a:t>
            </a:r>
            <a:r>
              <a:rPr lang="ru-RU" sz="1400" u="sng" dirty="0">
                <a:hlinkClick r:id="rId10"/>
              </a:rPr>
              <a:t>74</a:t>
            </a:r>
            <a:r>
              <a:rPr lang="en-US" sz="1400" u="sng" dirty="0" err="1">
                <a:hlinkClick r:id="rId10"/>
              </a:rPr>
              <a:t>ff</a:t>
            </a:r>
            <a:r>
              <a:rPr lang="ru-RU" sz="1400" u="sng" dirty="0">
                <a:hlinkClick r:id="rId10"/>
              </a:rPr>
              <a:t>9</a:t>
            </a:r>
            <a:r>
              <a:rPr lang="en-US" sz="1400" u="sng" dirty="0" err="1">
                <a:hlinkClick r:id="rId10"/>
              </a:rPr>
              <a:t>bda</a:t>
            </a:r>
            <a:r>
              <a:rPr lang="ru-RU" sz="1400" u="sng" dirty="0">
                <a:hlinkClick r:id="rId10"/>
              </a:rPr>
              <a:t>454428</a:t>
            </a:r>
            <a:r>
              <a:rPr lang="en-US" sz="1400" u="sng" dirty="0" err="1">
                <a:hlinkClick r:id="rId10"/>
              </a:rPr>
              <a:t>feb</a:t>
            </a:r>
            <a:r>
              <a:rPr lang="ru-RU" sz="1400" u="sng" dirty="0">
                <a:hlinkClick r:id="rId10"/>
              </a:rPr>
              <a:t>.</a:t>
            </a:r>
            <a:r>
              <a:rPr lang="en-US" sz="1400" u="sng" dirty="0" err="1">
                <a:hlinkClick r:id="rId10"/>
              </a:rPr>
              <a:t>pdf</a:t>
            </a:r>
            <a:r>
              <a:rPr lang="en-US" sz="1400" dirty="0"/>
              <a:t> </a:t>
            </a:r>
            <a:endParaRPr lang="ru-RU" sz="1400" dirty="0"/>
          </a:p>
          <a:p>
            <a:r>
              <a:rPr lang="en-US" sz="1400" u="sng" dirty="0">
                <a:hlinkClick r:id="rId11"/>
              </a:rPr>
              <a:t>https</a:t>
            </a:r>
            <a:r>
              <a:rPr lang="ru-RU" sz="1400" u="sng" dirty="0">
                <a:hlinkClick r:id="rId11"/>
              </a:rPr>
              <a:t>://</a:t>
            </a:r>
            <a:r>
              <a:rPr lang="en-US" sz="1400" u="sng" dirty="0">
                <a:hlinkClick r:id="rId11"/>
              </a:rPr>
              <a:t>sites</a:t>
            </a:r>
            <a:r>
              <a:rPr lang="ru-RU" sz="1400" u="sng" dirty="0">
                <a:hlinkClick r:id="rId11"/>
              </a:rPr>
              <a:t>.</a:t>
            </a:r>
            <a:r>
              <a:rPr lang="en-US" sz="1400" u="sng" dirty="0" err="1">
                <a:hlinkClick r:id="rId11"/>
              </a:rPr>
              <a:t>google</a:t>
            </a:r>
            <a:r>
              <a:rPr lang="ru-RU" sz="1400" u="sng" dirty="0">
                <a:hlinkClick r:id="rId11"/>
              </a:rPr>
              <a:t>.</a:t>
            </a:r>
            <a:r>
              <a:rPr lang="en-US" sz="1400" u="sng" dirty="0">
                <a:hlinkClick r:id="rId11"/>
              </a:rPr>
              <a:t>com</a:t>
            </a:r>
            <a:r>
              <a:rPr lang="ru-RU" sz="1400" u="sng" dirty="0">
                <a:hlinkClick r:id="rId11"/>
              </a:rPr>
              <a:t>/</a:t>
            </a:r>
            <a:r>
              <a:rPr lang="en-US" sz="1400" u="sng" dirty="0">
                <a:hlinkClick r:id="rId11"/>
              </a:rPr>
              <a:t>site</a:t>
            </a:r>
            <a:r>
              <a:rPr lang="ru-RU" sz="1400" u="sng" dirty="0">
                <a:hlinkClick r:id="rId11"/>
              </a:rPr>
              <a:t>/</a:t>
            </a:r>
            <a:r>
              <a:rPr lang="en-US" sz="1400" u="sng" dirty="0" err="1">
                <a:hlinkClick r:id="rId11"/>
              </a:rPr>
              <a:t>interaktivps</a:t>
            </a:r>
            <a:r>
              <a:rPr lang="ru-RU" sz="1400" u="sng" dirty="0">
                <a:hlinkClick r:id="rId11"/>
              </a:rPr>
              <a:t>/</a:t>
            </a:r>
            <a:r>
              <a:rPr lang="en-US" sz="1400" u="sng" dirty="0">
                <a:hlinkClick r:id="rId11"/>
              </a:rPr>
              <a:t>m</a:t>
            </a:r>
            <a:r>
              <a:rPr lang="ru-RU" sz="1400" u="sng" dirty="0">
                <a:hlinkClick r:id="rId11"/>
              </a:rPr>
              <a:t>-4-</a:t>
            </a:r>
            <a:r>
              <a:rPr lang="en-US" sz="1400" u="sng" dirty="0" err="1">
                <a:hlinkClick r:id="rId11"/>
              </a:rPr>
              <a:t>formiruusee</a:t>
            </a:r>
            <a:r>
              <a:rPr lang="ru-RU" sz="1400" u="sng" dirty="0">
                <a:hlinkClick r:id="rId11"/>
              </a:rPr>
              <a:t>-</a:t>
            </a:r>
            <a:r>
              <a:rPr lang="en-US" sz="1400" u="sng" dirty="0" err="1">
                <a:hlinkClick r:id="rId11"/>
              </a:rPr>
              <a:t>ocenivanie</a:t>
            </a:r>
            <a:endParaRPr lang="ru-RU" sz="1400" dirty="0"/>
          </a:p>
          <a:p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37013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WordArt 5"/>
          <p:cNvSpPr>
            <a:spLocks noChangeArrowheads="1" noChangeShapeType="1" noTextEdit="1"/>
          </p:cNvSpPr>
          <p:nvPr/>
        </p:nvSpPr>
        <p:spPr bwMode="auto">
          <a:xfrm>
            <a:off x="1071563" y="2571750"/>
            <a:ext cx="7786687" cy="1857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787"/>
              </a:avLst>
            </a:prstTxWarp>
          </a:bodyPr>
          <a:lstStyle/>
          <a:p>
            <a:pPr algn="ctr"/>
            <a:r>
              <a:rPr lang="ru-RU" sz="28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Спасибо за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14912808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327</TotalTime>
  <Words>1514</Words>
  <Application>Microsoft Office PowerPoint</Application>
  <PresentationFormat>Экран (4:3)</PresentationFormat>
  <Paragraphs>183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Candara</vt:lpstr>
      <vt:lpstr>Symbol</vt:lpstr>
      <vt:lpstr>Times New Roman</vt:lpstr>
      <vt:lpstr>Wingdings</vt:lpstr>
      <vt:lpstr>Волна</vt:lpstr>
      <vt:lpstr>Использование в работе с учениками младших классов стратегий и приёмов формирующего оценивания как результат педагогической рефлексии учителя</vt:lpstr>
      <vt:lpstr>                                                                      Уильям Джеймс </vt:lpstr>
      <vt:lpstr>Современная модель образования, ориентированная на решение задач инновационного развития экономики</vt:lpstr>
      <vt:lpstr>Определение оценивания</vt:lpstr>
      <vt:lpstr>Типы систем оценивания</vt:lpstr>
      <vt:lpstr>Функции оценивания</vt:lpstr>
      <vt:lpstr>Виды оценивания</vt:lpstr>
      <vt:lpstr>Определения </vt:lpstr>
      <vt:lpstr>Формирующее оценивание позволяет</vt:lpstr>
      <vt:lpstr>Таблица ЗИУ («Мозговой штурм»)</vt:lpstr>
      <vt:lpstr>Виды рефлексии на уроке, способствующие развитию самоконтроля и самооценки</vt:lpstr>
      <vt:lpstr>Приёмы формирующего оценивания на уроке </vt:lpstr>
      <vt:lpstr>Когнитивная рефлексия и процессуальная</vt:lpstr>
      <vt:lpstr>Прием: «Вопросы, требующие многовариантны ответов». </vt:lpstr>
      <vt:lpstr>Критериальное взаимооценивание</vt:lpstr>
      <vt:lpstr>Прием: «Оценочный лист» </vt:lpstr>
      <vt:lpstr>Рефлексия эмоций и чувств</vt:lpstr>
      <vt:lpstr>Презентация PowerPoint</vt:lpstr>
      <vt:lpstr>Презентация PowerPoint</vt:lpstr>
      <vt:lpstr>Опросник для самодиагностики </vt:lpstr>
      <vt:lpstr>ГЛОССАРИЙ </vt:lpstr>
      <vt:lpstr>Литература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Приёмы формирующего оценивания</dc:title>
  <dc:creator>RePack by Diakov</dc:creator>
  <cp:lastModifiedBy>Галина Дмитриева</cp:lastModifiedBy>
  <cp:revision>33</cp:revision>
  <dcterms:created xsi:type="dcterms:W3CDTF">2020-05-12T08:16:57Z</dcterms:created>
  <dcterms:modified xsi:type="dcterms:W3CDTF">2024-04-22T12:55:30Z</dcterms:modified>
</cp:coreProperties>
</file>